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78" r:id="rId2"/>
    <p:sldId id="320" r:id="rId3"/>
    <p:sldId id="321" r:id="rId4"/>
    <p:sldId id="345" r:id="rId5"/>
    <p:sldId id="346" r:id="rId6"/>
    <p:sldId id="355" r:id="rId7"/>
    <p:sldId id="356" r:id="rId8"/>
    <p:sldId id="353" r:id="rId9"/>
    <p:sldId id="323" r:id="rId10"/>
    <p:sldId id="324" r:id="rId11"/>
    <p:sldId id="347" r:id="rId12"/>
    <p:sldId id="304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292830"/>
    <a:srgbClr val="FF9999"/>
    <a:srgbClr val="FF6600"/>
    <a:srgbClr val="FFCCCC"/>
    <a:srgbClr val="FF66FF"/>
    <a:srgbClr val="CC00CC"/>
    <a:srgbClr val="0000FF"/>
    <a:srgbClr val="B9B9B9"/>
    <a:srgbClr val="D9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1696" autoAdjust="0"/>
  </p:normalViewPr>
  <p:slideViewPr>
    <p:cSldViewPr snapToGrid="0">
      <p:cViewPr varScale="1">
        <p:scale>
          <a:sx n="101" d="100"/>
          <a:sy n="101" d="100"/>
        </p:scale>
        <p:origin x="9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B6C27AD-CAF7-0842-8B59-8EFB2F0EF5D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8CC940B-1580-8742-A655-DC69E73E9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C940B-1580-8742-A655-DC69E73E9B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0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5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8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9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5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4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9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0DB6-BB02-43CF-B064-ABD76B59C26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467C-2954-4667-8435-66B1A2EBA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35190&amp;date=16.01.2023" TargetMode="External"/><Relationship Id="rId7" Type="http://schemas.openxmlformats.org/officeDocument/2006/relationships/hyperlink" Target="https://login.consultant.ru/link/?req=doc&amp;base=LAW&amp;n=438538&amp;date=07.03.2023" TargetMode="External"/><Relationship Id="rId2" Type="http://schemas.openxmlformats.org/officeDocument/2006/relationships/hyperlink" Target="https://login.consultant.ru/link/?req=doc&amp;base=LAW&amp;n=435832&amp;date=16.01.20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LAW&amp;n=436515&amp;date=16.01.2023" TargetMode="External"/><Relationship Id="rId5" Type="http://schemas.openxmlformats.org/officeDocument/2006/relationships/hyperlink" Target="https://login.consultant.ru/link/?req=doc&amp;base=LAW&amp;n=435191&amp;date=16.01.2023" TargetMode="External"/><Relationship Id="rId4" Type="http://schemas.openxmlformats.org/officeDocument/2006/relationships/hyperlink" Target="https://login.consultant.ru/link/?req=doc&amp;base=LAW&amp;n=435192&amp;date=16.01.20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ukn-minobr.government-nnov.ru/documents/active/71242/" TargetMode="External"/><Relationship Id="rId2" Type="http://schemas.openxmlformats.org/officeDocument/2006/relationships/hyperlink" Target="https://new-ukn-minobr.government-nnov.ru/documents/active/7124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gulation.gov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40020&amp;dst=772&amp;field=134&amp;date=13.04.20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>
            <a:extLst>
              <a:ext uri="{FF2B5EF4-FFF2-40B4-BE49-F238E27FC236}">
                <a16:creationId xmlns:a16="http://schemas.microsoft.com/office/drawing/2014/main" id="{13CDC4B8-A5E5-1F4C-8E74-CB315D67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92" y="1976316"/>
            <a:ext cx="9715167" cy="25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ru-RU" altLang="ru-RU" b="1" dirty="0">
              <a:solidFill>
                <a:srgbClr val="403A59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48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ФООП </a:t>
            </a:r>
            <a:r>
              <a:rPr lang="ru-RU" sz="4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</a:t>
            </a:r>
            <a:endParaRPr lang="ru-RU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ru-RU" altLang="ru-RU" sz="32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187774-715A-5248-B5BD-E7F74A80E7FE}"/>
              </a:ext>
            </a:extLst>
          </p:cNvPr>
          <p:cNvSpPr/>
          <p:nvPr/>
        </p:nvSpPr>
        <p:spPr>
          <a:xfrm>
            <a:off x="0" y="0"/>
            <a:ext cx="12192000" cy="822325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103D21E-BD30-C64C-BED9-96512147BC52}"/>
              </a:ext>
            </a:extLst>
          </p:cNvPr>
          <p:cNvSpPr txBox="1">
            <a:spLocks/>
          </p:cNvSpPr>
          <p:nvPr/>
        </p:nvSpPr>
        <p:spPr bwMode="auto">
          <a:xfrm>
            <a:off x="0" y="6168270"/>
            <a:ext cx="12192000" cy="5476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Герб Забайкальского края — Википедия.">
            <a:extLst>
              <a:ext uri="{FF2B5EF4-FFF2-40B4-BE49-F238E27FC236}">
                <a16:creationId xmlns:a16="http://schemas.microsoft.com/office/drawing/2014/main" id="{4F144379-8D11-4785-85AB-8752A828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3" y="929856"/>
            <a:ext cx="1877460" cy="22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C04F9-1E8C-4542-9FFA-77819B07B8A8}"/>
              </a:ext>
            </a:extLst>
          </p:cNvPr>
          <p:cNvSpPr txBox="1"/>
          <p:nvPr/>
        </p:nvSpPr>
        <p:spPr>
          <a:xfrm>
            <a:off x="6633972" y="5518783"/>
            <a:ext cx="5161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надзора и контроля </a:t>
            </a:r>
          </a:p>
          <a:p>
            <a:pPr algn="ctr"/>
            <a:r>
              <a:rPr lang="ru-RU" sz="1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</a:t>
            </a:r>
          </a:p>
          <a:p>
            <a:pPr algn="ctr"/>
            <a:r>
              <a:rPr lang="ru-RU" sz="1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Балаганская Евгения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56546-0026-4D00-8CBB-EC1A3E8E6D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4D39C-4FED-40CD-BA08-B917AD9E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8400" r="13075" b="8666"/>
          <a:stretch/>
        </p:blipFill>
        <p:spPr>
          <a:xfrm>
            <a:off x="1755648" y="923544"/>
            <a:ext cx="8110728" cy="55486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6551A3-FB8C-402F-AB42-335A9FE9A336}"/>
              </a:ext>
            </a:extLst>
          </p:cNvPr>
          <p:cNvSpPr/>
          <p:nvPr/>
        </p:nvSpPr>
        <p:spPr>
          <a:xfrm>
            <a:off x="8183880" y="1847088"/>
            <a:ext cx="1161288" cy="822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8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F0260-ACAF-4466-88A6-869769A051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B3B65-A520-46BE-BF25-27A7965DFF59}"/>
              </a:ext>
            </a:extLst>
          </p:cNvPr>
          <p:cNvSpPr txBox="1"/>
          <p:nvPr/>
        </p:nvSpPr>
        <p:spPr>
          <a:xfrm>
            <a:off x="301752" y="1916262"/>
            <a:ext cx="114391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 </a:t>
            </a:r>
            <a:r>
              <a:rPr lang="ru-RU" sz="1800" b="0" u="sng" dirty="0">
                <a:effectLst/>
                <a:latin typeface="Times New Roman" panose="02020603050405020304" pitchFamily="18" charset="0"/>
              </a:rPr>
              <a:t>начального общего, основного общего, среднего общего образования</a:t>
            </a:r>
            <a:r>
              <a:rPr lang="ru-RU" sz="1800" b="0" dirty="0">
                <a:effectLst/>
                <a:latin typeface="Times New Roman" panose="02020603050405020304" pitchFamily="18" charset="0"/>
              </a:rPr>
              <a:t>, для использования при реализации указанных образовательных программ используют: </a:t>
            </a:r>
          </a:p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1) учебники и 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разработанные в комплекте с ними учебные пособия </a:t>
            </a:r>
            <a:r>
              <a:rPr lang="ru-RU" sz="1800" b="0" dirty="0">
                <a:effectLst/>
                <a:latin typeface="Times New Roman" panose="02020603050405020304" pitchFamily="18" charset="0"/>
              </a:rPr>
              <a:t>из числа входящих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образования; </a:t>
            </a:r>
          </a:p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2) учебные пособия, выпущенные организациями, входящими в перечень организаций, осуществляющих выпуск учебных пособий, которые 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могут дополнительно использоваться </a:t>
            </a:r>
            <a:r>
              <a:rPr lang="ru-RU" sz="1800" b="0" dirty="0">
                <a:effectLst/>
                <a:latin typeface="Times New Roman" panose="02020603050405020304" pitchFamily="18" charset="0"/>
              </a:rPr>
              <a:t>при реализации имеющих государственную аккредитацию образовательных программ начального общего, основного общего, среднего общего образования; </a:t>
            </a:r>
          </a:p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3) 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электронные образовательные ресурсы, входящие в федеральный 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</a:rPr>
              <a:t>перечень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91C4E-A918-49FC-BCD7-D196B7F6CC71}"/>
              </a:ext>
            </a:extLst>
          </p:cNvPr>
          <p:cNvSpPr txBox="1"/>
          <p:nvPr/>
        </p:nvSpPr>
        <p:spPr>
          <a:xfrm>
            <a:off x="1435608" y="1128935"/>
            <a:ext cx="8421624" cy="369332"/>
          </a:xfrm>
          <a:prstGeom prst="rect">
            <a:avLst/>
          </a:prstGeom>
          <a:solidFill>
            <a:srgbClr val="FF99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4 ст. 18 </a:t>
            </a:r>
            <a:r>
              <a:rPr lang="ru-RU" altLang="ru-RU" sz="1800" dirty="0">
                <a:latin typeface="Times New Roman" panose="02020603050405020304" pitchFamily="18" charset="0"/>
                <a:cs typeface="Times New Roman" pitchFamily="18" charset="0"/>
              </a:rPr>
              <a:t>Федерального закона «Об образовании в РФ» от 29.12.2012 г. № 273-ФЗ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6F4196-20D5-4281-9C5F-6E62A12D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823961"/>
            <a:ext cx="1085088" cy="1085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A59FF-EA12-4274-AA08-CABFB8F6483A}"/>
              </a:ext>
            </a:extLst>
          </p:cNvPr>
          <p:cNvSpPr txBox="1"/>
          <p:nvPr/>
        </p:nvSpPr>
        <p:spPr>
          <a:xfrm>
            <a:off x="1152144" y="5534120"/>
            <a:ext cx="10844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Федеральный перечень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утв. приказом </a:t>
            </a:r>
            <a:r>
              <a:rPr lang="ru-RU" sz="1800" b="0" dirty="0" err="1">
                <a:effectLst/>
                <a:latin typeface="Times New Roman" panose="02020603050405020304" pitchFamily="18" charset="0"/>
              </a:rPr>
              <a:t>Минпросвещения</a:t>
            </a:r>
            <a:r>
              <a:rPr lang="ru-RU" sz="1800" b="0" dirty="0">
                <a:effectLst/>
                <a:latin typeface="Times New Roman" panose="02020603050405020304" pitchFamily="18" charset="0"/>
              </a:rPr>
              <a:t> России от 02.08.2022 N 653  (с 09.09.2022 г.)</a:t>
            </a:r>
          </a:p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 descr="‼️">
            <a:extLst>
              <a:ext uri="{FF2B5EF4-FFF2-40B4-BE49-F238E27FC236}">
                <a16:creationId xmlns:a16="http://schemas.microsoft.com/office/drawing/2014/main" id="{9C16473D-3581-4C29-AB29-77B2F1038C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" y="5779567"/>
            <a:ext cx="612140" cy="61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47DAD31-0CD4-43BF-9182-C29C4D23FEF9}"/>
              </a:ext>
            </a:extLst>
          </p:cNvPr>
          <p:cNvGrpSpPr/>
          <p:nvPr/>
        </p:nvGrpSpPr>
        <p:grpSpPr>
          <a:xfrm>
            <a:off x="10125456" y="1025463"/>
            <a:ext cx="2322576" cy="576276"/>
            <a:chOff x="9829800" y="1965201"/>
            <a:chExt cx="2322576" cy="5762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187CD9-F991-4DCA-AF46-AF532A01B9AC}"/>
                </a:ext>
              </a:extLst>
            </p:cNvPr>
            <p:cNvSpPr txBox="1"/>
            <p:nvPr/>
          </p:nvSpPr>
          <p:spPr>
            <a:xfrm>
              <a:off x="9829800" y="2068672"/>
              <a:ext cx="2322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24.09.2022 г.</a:t>
              </a:r>
            </a:p>
          </p:txBody>
        </p:sp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1E9451F6-10AD-496E-898E-9DA4CF91BDBB}"/>
                </a:ext>
              </a:extLst>
            </p:cNvPr>
            <p:cNvSpPr/>
            <p:nvPr/>
          </p:nvSpPr>
          <p:spPr>
            <a:xfrm rot="10800000">
              <a:off x="9829800" y="1965201"/>
              <a:ext cx="1463040" cy="57627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132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BBC06C-7100-4A3C-8B82-5DC66D5D24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713232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E62C1-A249-4654-9910-472C957C8053}"/>
              </a:ext>
            </a:extLst>
          </p:cNvPr>
          <p:cNvSpPr txBox="1"/>
          <p:nvPr/>
        </p:nvSpPr>
        <p:spPr>
          <a:xfrm>
            <a:off x="2425781" y="1810515"/>
            <a:ext cx="8869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7359ED-44F1-4275-AE41-5DAE076F4A0A}"/>
              </a:ext>
            </a:extLst>
          </p:cNvPr>
          <p:cNvGrpSpPr/>
          <p:nvPr/>
        </p:nvGrpSpPr>
        <p:grpSpPr>
          <a:xfrm>
            <a:off x="5892973" y="4552111"/>
            <a:ext cx="7183732" cy="1885156"/>
            <a:chOff x="5959648" y="4123486"/>
            <a:chExt cx="7183732" cy="188515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731EAA0-C3D3-43A4-9550-C20DD1570AF2}"/>
                </a:ext>
              </a:extLst>
            </p:cNvPr>
            <p:cNvGrpSpPr/>
            <p:nvPr/>
          </p:nvGrpSpPr>
          <p:grpSpPr>
            <a:xfrm>
              <a:off x="5959648" y="4123486"/>
              <a:ext cx="5095829" cy="1885156"/>
              <a:chOff x="5940598" y="3923461"/>
              <a:chExt cx="5095829" cy="18851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8F7C0-C0FE-4725-84EF-407961E512E5}"/>
                  </a:ext>
                </a:extLst>
              </p:cNvPr>
              <p:cNvSpPr txBox="1"/>
              <p:nvPr/>
            </p:nvSpPr>
            <p:spPr>
              <a:xfrm>
                <a:off x="5940598" y="3923461"/>
                <a:ext cx="509582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b="1" dirty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8(3022) 28-34-93</a:t>
                </a:r>
              </a:p>
              <a:p>
                <a:pPr algn="ctr"/>
                <a:endParaRPr lang="ru-RU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FE35D9AF-8EA5-4141-AA47-3047CF0CA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0051" y="4362067"/>
                <a:ext cx="750570" cy="583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4E15CC4A-7938-4642-9082-257F62B62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8019" y="5170490"/>
                <a:ext cx="612602" cy="63812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230EB8-E28D-438E-8C34-5C51784E5570}"/>
                </a:ext>
              </a:extLst>
            </p:cNvPr>
            <p:cNvSpPr txBox="1"/>
            <p:nvPr/>
          </p:nvSpPr>
          <p:spPr>
            <a:xfrm>
              <a:off x="7042618" y="5427968"/>
              <a:ext cx="61007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balaganskaya@minobr.e-zab.ru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2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769F3-1599-4330-8A56-2DECA6D47609}"/>
              </a:ext>
            </a:extLst>
          </p:cNvPr>
          <p:cNvSpPr txBox="1">
            <a:spLocks/>
          </p:cNvSpPr>
          <p:nvPr/>
        </p:nvSpPr>
        <p:spPr>
          <a:xfrm>
            <a:off x="0" y="-5715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4E85C-AE86-4B54-ABCD-AD14E87BCCBA}"/>
              </a:ext>
            </a:extLst>
          </p:cNvPr>
          <p:cNvSpPr txBox="1"/>
          <p:nvPr/>
        </p:nvSpPr>
        <p:spPr>
          <a:xfrm>
            <a:off x="256032" y="1082332"/>
            <a:ext cx="1154887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b="0" dirty="0">
                <a:effectLst/>
                <a:latin typeface="Times New Roman" panose="02020603050405020304" pitchFamily="18" charset="0"/>
              </a:rPr>
              <a:t>Образовательные программы:  </a:t>
            </a:r>
          </a:p>
          <a:p>
            <a:pPr marL="342900" indent="-342900" algn="just">
              <a:buFontTx/>
              <a:buChar char="-"/>
            </a:pPr>
            <a:r>
              <a:rPr lang="ru-RU" sz="2600" b="1" dirty="0">
                <a:effectLst/>
                <a:latin typeface="Times New Roman" panose="02020603050405020304" pitchFamily="18" charset="0"/>
              </a:rPr>
              <a:t>самостоятельно разрабатываются и утверждаются организацией</a:t>
            </a:r>
            <a:r>
              <a:rPr lang="ru-RU" sz="2600" b="0" dirty="0">
                <a:effectLst/>
                <a:latin typeface="Times New Roman" panose="02020603050405020304" pitchFamily="18" charset="0"/>
              </a:rPr>
              <a:t>, осуществляющей образовательную деятельность 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(ч. 5 ст. 12 Федерального закона «Об образовании в РФ» от 29.12.2012 г. № 273-ФЗ); </a:t>
            </a:r>
          </a:p>
          <a:p>
            <a:pPr marL="342900" indent="-342900" algn="just">
              <a:buFontTx/>
              <a:buChar char="-"/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effectLst/>
                <a:latin typeface="Times New Roman" panose="02020603050405020304" pitchFamily="18" charset="0"/>
              </a:rPr>
              <a:t>соответствии с федеральными государственными образовательными стандартами и соответствующими федеральными основными общеобразовательными программами</a:t>
            </a:r>
            <a:r>
              <a:rPr lang="ru-RU" sz="2600" b="0" dirty="0">
                <a:effectLst/>
                <a:latin typeface="Times New Roman" panose="02020603050405020304" pitchFamily="18" charset="0"/>
              </a:rPr>
              <a:t>.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 (ч. 6.1  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ст. 12 Федерального закона «Об образовании в РФ» от 29.12.2012 г. № 273-ФЗ).</a:t>
            </a:r>
            <a:endParaRPr lang="ru-RU" sz="2600" b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ru-RU" sz="1800" b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3EFAD-65D5-434E-B252-8779AD54BE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666D59-A13B-4D40-9208-BBC1BC50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8574"/>
              </p:ext>
            </p:extLst>
          </p:nvPr>
        </p:nvGraphicFramePr>
        <p:xfrm>
          <a:off x="566928" y="1846495"/>
          <a:ext cx="11036808" cy="4928186"/>
        </p:xfrm>
        <a:graphic>
          <a:graphicData uri="http://schemas.openxmlformats.org/drawingml/2006/table">
            <a:tbl>
              <a:tblPr/>
              <a:tblGrid>
                <a:gridCol w="6824881">
                  <a:extLst>
                    <a:ext uri="{9D8B030D-6E8A-4147-A177-3AD203B41FA5}">
                      <a16:colId xmlns:a16="http://schemas.microsoft.com/office/drawing/2014/main" val="2286895088"/>
                    </a:ext>
                  </a:extLst>
                </a:gridCol>
                <a:gridCol w="4211927">
                  <a:extLst>
                    <a:ext uri="{9D8B030D-6E8A-4147-A177-3AD203B41FA5}">
                      <a16:colId xmlns:a16="http://schemas.microsoft.com/office/drawing/2014/main" val="2210372872"/>
                    </a:ext>
                  </a:extLst>
                </a:gridCol>
              </a:tblGrid>
              <a:tr h="622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</a:rPr>
                        <a:t>Уровни общего образования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</a:rPr>
                        <a:t>Нормативный правовой акт, утвердивший программу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591994"/>
                  </a:ext>
                </a:extLst>
              </a:tr>
              <a:tr h="478982">
                <a:tc>
                  <a:txBody>
                    <a:bodyPr/>
                    <a:lstStyle/>
                    <a:p>
                      <a:pPr marL="0" indent="182563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Дошкольное образование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25.11.2022 № 1028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617386"/>
                  </a:ext>
                </a:extLst>
              </a:tr>
              <a:tr h="478982">
                <a:tc>
                  <a:txBody>
                    <a:bodyPr/>
                    <a:lstStyle/>
                    <a:p>
                      <a:pPr marL="0" indent="182563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Начальное общее образование (1 - 4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.)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16.11.2022 № 992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65774"/>
                  </a:ext>
                </a:extLst>
              </a:tr>
              <a:tr h="478982">
                <a:tc>
                  <a:txBody>
                    <a:bodyPr/>
                    <a:lstStyle/>
                    <a:p>
                      <a:pPr marL="0" indent="182563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Основное общее образование (5 - 9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.)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16.11.2022 № 993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81993"/>
                  </a:ext>
                </a:extLst>
              </a:tr>
              <a:tr h="478982">
                <a:tc>
                  <a:txBody>
                    <a:bodyPr/>
                    <a:lstStyle/>
                    <a:p>
                      <a:pPr marL="0" indent="182563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Среднее общее образование (10 - 11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кл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.)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23.11.2022 № 1014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97871"/>
                  </a:ext>
                </a:extLst>
              </a:tr>
              <a:tr h="1055555">
                <a:tc>
                  <a:txBody>
                    <a:bodyPr/>
                    <a:lstStyle/>
                    <a:p>
                      <a:pPr marL="182563" indent="0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Федеральная адаптированная основная общеобразовательная программа обучающихся с умственной отсталостью (интеллектуальными нарушениями)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24.11.2022 № 1026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3586"/>
                  </a:ext>
                </a:extLst>
              </a:tr>
              <a:tr h="1055555">
                <a:tc>
                  <a:txBody>
                    <a:bodyPr/>
                    <a:lstStyle/>
                    <a:p>
                      <a:pPr marL="180975" indent="0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Федеральная адаптированная образовательная программа дошкольного образования для обучающихся с ограниченными возможностями здоровья 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fontAlgn="t"/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Приказ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России от 24.11.2022 № 1022 (вступил в силу с 07.02.2023 г.)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56537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A022F0E-77BC-46C5-9FD3-EEFF86C4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" y="997470"/>
            <a:ext cx="5314596" cy="677108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образовательные программы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6600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BB1C-B9E8-4D0D-B129-2BB5920710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0FC4F-9077-4F29-B35D-1D94E16AA5BB}"/>
              </a:ext>
            </a:extLst>
          </p:cNvPr>
          <p:cNvSpPr txBox="1"/>
          <p:nvPr/>
        </p:nvSpPr>
        <p:spPr>
          <a:xfrm>
            <a:off x="2580132" y="2086855"/>
            <a:ext cx="6556248" cy="400110"/>
          </a:xfrm>
          <a:prstGeom prst="rect">
            <a:avLst/>
          </a:prstGeom>
          <a:solidFill>
            <a:srgbClr val="FF99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1113D-248A-4F31-8618-F3EC4CE30DB8}"/>
              </a:ext>
            </a:extLst>
          </p:cNvPr>
          <p:cNvSpPr txBox="1"/>
          <p:nvPr/>
        </p:nvSpPr>
        <p:spPr>
          <a:xfrm>
            <a:off x="1344168" y="1174514"/>
            <a:ext cx="4654296" cy="400110"/>
          </a:xfrm>
          <a:prstGeom prst="rect">
            <a:avLst/>
          </a:prstGeom>
          <a:solidFill>
            <a:srgbClr val="FF999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образовательная программа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E697DD-2E75-43D8-861D-92F28269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" y="1035331"/>
            <a:ext cx="647700" cy="647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2DA85-B607-406C-99F7-08AB110D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68" y="1710795"/>
            <a:ext cx="1085088" cy="108508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486770A-71B1-4A42-AE7B-776D332854A3}"/>
              </a:ext>
            </a:extLst>
          </p:cNvPr>
          <p:cNvGrpSpPr/>
          <p:nvPr/>
        </p:nvGrpSpPr>
        <p:grpSpPr>
          <a:xfrm>
            <a:off x="6412992" y="1067226"/>
            <a:ext cx="4434840" cy="576276"/>
            <a:chOff x="9829800" y="1965201"/>
            <a:chExt cx="1527048" cy="5762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C9886-E8FE-475C-8DCB-480B97F01B0E}"/>
                </a:ext>
              </a:extLst>
            </p:cNvPr>
            <p:cNvSpPr txBox="1"/>
            <p:nvPr/>
          </p:nvSpPr>
          <p:spPr>
            <a:xfrm>
              <a:off x="9829800" y="2068672"/>
              <a:ext cx="1527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п. 10 ст. 2 273-ФЗ от 29.12.2012 г.</a:t>
              </a:r>
            </a:p>
          </p:txBody>
        </p:sp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1A315841-3527-4728-9707-29EC0D94221F}"/>
                </a:ext>
              </a:extLst>
            </p:cNvPr>
            <p:cNvSpPr/>
            <p:nvPr/>
          </p:nvSpPr>
          <p:spPr>
            <a:xfrm rot="10800000">
              <a:off x="9829800" y="1965201"/>
              <a:ext cx="1463040" cy="57627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6D3F38-B71B-4BAF-930C-C62CDC988C31}"/>
              </a:ext>
            </a:extLst>
          </p:cNvPr>
          <p:cNvSpPr txBox="1"/>
          <p:nvPr/>
        </p:nvSpPr>
        <p:spPr>
          <a:xfrm>
            <a:off x="1554480" y="2678520"/>
            <a:ext cx="10396728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</a:p>
          <a:p>
            <a:pPr lvl="1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общее назначение, цели, задачи и планируемые результаты реализации программы, способы определения достижения этих целей и результатов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  <a:p>
            <a:pPr marL="357188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рабочие программы учебных предметов,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программу формирования универсальных учебных действий у обучающихся, федеральную рабочую программу воспитания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</a:p>
          <a:p>
            <a:pPr marL="357188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учебный план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план внеурочной деятельности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план воспитательной работы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C3FFA-5575-4DA9-A3BC-9553624C5775}"/>
              </a:ext>
            </a:extLst>
          </p:cNvPr>
          <p:cNvSpPr txBox="1"/>
          <p:nvPr/>
        </p:nvSpPr>
        <p:spPr>
          <a:xfrm>
            <a:off x="1659636" y="6204321"/>
            <a:ext cx="933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ООП подлежат приведению в соответствие с ФОП не позднее 01.09.2023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‼️">
            <a:extLst>
              <a:ext uri="{FF2B5EF4-FFF2-40B4-BE49-F238E27FC236}">
                <a16:creationId xmlns:a16="http://schemas.microsoft.com/office/drawing/2014/main" id="{39B95AB7-D863-4A4C-B4EA-5F5FDD294A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" y="6047731"/>
            <a:ext cx="612140" cy="61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4EA900-E169-479A-949F-AFA343D64FD4}"/>
              </a:ext>
            </a:extLst>
          </p:cNvPr>
          <p:cNvGrpSpPr/>
          <p:nvPr/>
        </p:nvGrpSpPr>
        <p:grpSpPr>
          <a:xfrm>
            <a:off x="9686544" y="1998770"/>
            <a:ext cx="2322576" cy="576276"/>
            <a:chOff x="9829800" y="1965201"/>
            <a:chExt cx="2322576" cy="5762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42143C-2FE4-42CA-BB2B-2F23F97ADC1E}"/>
                </a:ext>
              </a:extLst>
            </p:cNvPr>
            <p:cNvSpPr txBox="1"/>
            <p:nvPr/>
          </p:nvSpPr>
          <p:spPr>
            <a:xfrm>
              <a:off x="9829800" y="2068672"/>
              <a:ext cx="2322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02.01.2023 г.</a:t>
              </a: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6871A883-3BA2-41DC-8191-31278286B888}"/>
                </a:ext>
              </a:extLst>
            </p:cNvPr>
            <p:cNvSpPr/>
            <p:nvPr/>
          </p:nvSpPr>
          <p:spPr>
            <a:xfrm rot="10800000">
              <a:off x="9829800" y="1965201"/>
              <a:ext cx="1463040" cy="57627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401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EF650-D60B-447F-967B-D2DF998F21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29321-8537-47F1-8885-A6047C9F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04" y="1059120"/>
            <a:ext cx="11420856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ФАООП УО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приказ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Минпросвещения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России от 24 ноября 2022г. №1026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разработана в соответствии с требованиями ФГОС образования обучающихся с умственной отсталостью (интеллектуальными нарушениями), утвержденными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приказом Минобрнауки России от 19 декабря 2014г. №1599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ФАООП УО представлено учебно-методической документацией: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федеральный учебный план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федеральный календарный учебный график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федеральные рабочие программы учебных предметов, курсов, дисциплин (модулей), иных компонентов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федеральная рабочая программа воспитания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федеральный календарный план воспитательной работы ФАООП УО имеет два варианта: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 -для обучающихся с легкой умственной отсталостью (интеллектуальными нарушениями)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 - для обучающихся с умеренной, тяжелой, глубокой умственной отсталостью (интеллектуальными нарушениями), тяжелыми и множественными нарушениями развития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65FA3-ADFA-4419-8845-3B08782502A3}"/>
              </a:ext>
            </a:extLst>
          </p:cNvPr>
          <p:cNvGrpSpPr/>
          <p:nvPr/>
        </p:nvGrpSpPr>
        <p:grpSpPr>
          <a:xfrm>
            <a:off x="10149840" y="1614536"/>
            <a:ext cx="2641390" cy="576276"/>
            <a:chOff x="9829800" y="1965201"/>
            <a:chExt cx="2322576" cy="5762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744723-000E-4CA4-82D2-C6A00CD4C2D2}"/>
                </a:ext>
              </a:extLst>
            </p:cNvPr>
            <p:cNvSpPr txBox="1"/>
            <p:nvPr/>
          </p:nvSpPr>
          <p:spPr>
            <a:xfrm>
              <a:off x="9829800" y="2068672"/>
              <a:ext cx="2322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10.01.2023 г.</a:t>
              </a:r>
            </a:p>
          </p:txBody>
        </p:sp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0FFE4435-B2D2-4569-8A7D-B809FC5E3CF3}"/>
                </a:ext>
              </a:extLst>
            </p:cNvPr>
            <p:cNvSpPr/>
            <p:nvPr/>
          </p:nvSpPr>
          <p:spPr>
            <a:xfrm rot="10800000">
              <a:off x="9829800" y="1965201"/>
              <a:ext cx="1463040" cy="57627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341D52-D684-4129-8AA8-1936C42D57FE}"/>
              </a:ext>
            </a:extLst>
          </p:cNvPr>
          <p:cNvSpPr txBox="1"/>
          <p:nvPr/>
        </p:nvSpPr>
        <p:spPr>
          <a:xfrm>
            <a:off x="2249424" y="5775883"/>
            <a:ext cx="97200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АООП обучающихся с УО (интеллектуальными нарушениями)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подлежат приведению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соответствие с ФАООП УО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01.09.2023 г.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‼️">
            <a:extLst>
              <a:ext uri="{FF2B5EF4-FFF2-40B4-BE49-F238E27FC236}">
                <a16:creationId xmlns:a16="http://schemas.microsoft.com/office/drawing/2014/main" id="{214E9B6C-B81E-4A70-94CC-F1C8B3D3FC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44" y="5726374"/>
            <a:ext cx="612140" cy="61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0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2C13AB-5A62-40D4-991F-1748C4339A1E}"/>
              </a:ext>
            </a:extLst>
          </p:cNvPr>
          <p:cNvSpPr txBox="1"/>
          <p:nvPr/>
        </p:nvSpPr>
        <p:spPr>
          <a:xfrm>
            <a:off x="342900" y="825554"/>
            <a:ext cx="11115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от 8 ноября 2022 г. № 955  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некоторые приказы Министерства образования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A33621-D2AF-4E26-866F-0E07DBCC26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BC011CD-A85F-4A57-B7F3-78F0E5F891C6}"/>
              </a:ext>
            </a:extLst>
          </p:cNvPr>
          <p:cNvGraphicFramePr>
            <a:graphicFrameLocks noGrp="1"/>
          </p:cNvGraphicFramePr>
          <p:nvPr/>
        </p:nvGraphicFramePr>
        <p:xfrm>
          <a:off x="257174" y="2397312"/>
          <a:ext cx="11401425" cy="4315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716019850"/>
                    </a:ext>
                  </a:extLst>
                </a:gridCol>
                <a:gridCol w="9067800">
                  <a:extLst>
                    <a:ext uri="{9D8B030D-6E8A-4147-A177-3AD203B41FA5}">
                      <a16:colId xmlns:a16="http://schemas.microsoft.com/office/drawing/2014/main" val="608653894"/>
                    </a:ext>
                  </a:extLst>
                </a:gridCol>
              </a:tblGrid>
              <a:tr h="65801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 № 1897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«примерная» – «федеральная»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– в соответствии с ФГОС и ФООП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0218"/>
                  </a:ext>
                </a:extLst>
              </a:tr>
              <a:tr h="60960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с ОВЗ № 1598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«примерная» – «федеральная»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НОО с ОВЗ – в соответствии с ФГОС и ФАООП ООО с ОВЗ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97569"/>
                  </a:ext>
                </a:extLst>
              </a:tr>
              <a:tr h="35318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 УО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с УО – на основе ФАООП с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97833"/>
                  </a:ext>
                </a:extLst>
              </a:tr>
              <a:tr h="113212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№ 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«примерная» – «федеральная»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– в соответствии с ФГОС и ФООП НОО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планируемые результаты разработанной ООП должны быть не ниже соответствующих содержания и планируемых результатов ФООП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78390"/>
                  </a:ext>
                </a:extLst>
              </a:tr>
              <a:tr h="139338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 № 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«примерная» – «федеральная»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– в соответствии с ФГОС и ФООП ООО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планируемые результаты разработанной ООП должны быть не ниже соответствующих содержания и планируемых результатов ФООП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6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EF650-D60B-447F-967B-D2DF998F21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26A8B3-BBE2-454F-8D15-DB7B58CDE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2" t="9167" r="31870" b="49804"/>
          <a:stretch/>
        </p:blipFill>
        <p:spPr>
          <a:xfrm>
            <a:off x="0" y="948731"/>
            <a:ext cx="4391026" cy="29798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1C398D-D91C-44F1-9547-0E8B73056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45" t="30833" r="32812" b="25716"/>
          <a:stretch/>
        </p:blipFill>
        <p:spPr>
          <a:xfrm>
            <a:off x="4391026" y="948732"/>
            <a:ext cx="3933826" cy="29009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093A6F-1806-435D-AFB7-448F240DA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84" t="31250" r="33750" b="26450"/>
          <a:stretch/>
        </p:blipFill>
        <p:spPr>
          <a:xfrm>
            <a:off x="8258174" y="948731"/>
            <a:ext cx="3933826" cy="2900941"/>
          </a:xfrm>
          <a:prstGeom prst="rect">
            <a:avLst/>
          </a:prstGeom>
        </p:spPr>
      </p:pic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0B63ADB9-4C58-4CB5-B5F6-FD021FDF1616}"/>
              </a:ext>
            </a:extLst>
          </p:cNvPr>
          <p:cNvSpPr/>
          <p:nvPr/>
        </p:nvSpPr>
        <p:spPr>
          <a:xfrm rot="16200000">
            <a:off x="4646143" y="2750020"/>
            <a:ext cx="2466327" cy="5424488"/>
          </a:xfrm>
          <a:prstGeom prst="homePlate">
            <a:avLst>
              <a:gd name="adj" fmla="val 12866"/>
            </a:avLst>
          </a:prstGeom>
          <a:noFill/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3B060-301F-4407-9397-B2C5483C6EB0}"/>
              </a:ext>
            </a:extLst>
          </p:cNvPr>
          <p:cNvSpPr txBox="1"/>
          <p:nvPr/>
        </p:nvSpPr>
        <p:spPr>
          <a:xfrm>
            <a:off x="3390902" y="4542343"/>
            <a:ext cx="5200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портале проектов нормативных правовых актов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https://regulation.gov.ru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17 по 31 марта 2023 г.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общественные обсуждения проекты ФОП НОО, ФОП ООО, ФОП СОО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6C3C37-5B24-4C22-9ECF-FCF6F289B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469" y="4888207"/>
            <a:ext cx="1159593" cy="11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F2EDB-1967-4FE9-AD55-7364E3935F6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21ECF4F-2465-4725-8E30-1CAC71C19E46}"/>
              </a:ext>
            </a:extLst>
          </p:cNvPr>
          <p:cNvGrpSpPr/>
          <p:nvPr/>
        </p:nvGrpSpPr>
        <p:grpSpPr>
          <a:xfrm>
            <a:off x="190501" y="1360456"/>
            <a:ext cx="4152900" cy="1562100"/>
            <a:chOff x="1571625" y="3542491"/>
            <a:chExt cx="4152900" cy="1562100"/>
          </a:xfrm>
          <a:solidFill>
            <a:srgbClr val="FFCCCC"/>
          </a:solidFill>
        </p:grpSpPr>
        <p:sp>
          <p:nvSpPr>
            <p:cNvPr id="4" name="Стрелка: пятиугольник 3">
              <a:extLst>
                <a:ext uri="{FF2B5EF4-FFF2-40B4-BE49-F238E27FC236}">
                  <a16:creationId xmlns:a16="http://schemas.microsoft.com/office/drawing/2014/main" id="{B5403DC2-ADF5-4AC6-B45F-BD54B36CEC85}"/>
                </a:ext>
              </a:extLst>
            </p:cNvPr>
            <p:cNvSpPr/>
            <p:nvPr/>
          </p:nvSpPr>
          <p:spPr>
            <a:xfrm>
              <a:off x="1571625" y="3542491"/>
              <a:ext cx="4152900" cy="15621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103B50-0EAB-4B62-95FA-2C2E8E57AA81}"/>
                </a:ext>
              </a:extLst>
            </p:cNvPr>
            <p:cNvSpPr txBox="1"/>
            <p:nvPr/>
          </p:nvSpPr>
          <p:spPr>
            <a:xfrm>
              <a:off x="1771649" y="3661821"/>
              <a:ext cx="36290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образовательные программы школ должны быть приведены в соответствие с ФООП?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F9F4B1-5D31-4D84-A528-DE27DDF00D37}"/>
              </a:ext>
            </a:extLst>
          </p:cNvPr>
          <p:cNvSpPr txBox="1"/>
          <p:nvPr/>
        </p:nvSpPr>
        <p:spPr>
          <a:xfrm>
            <a:off x="4443412" y="1189816"/>
            <a:ext cx="73580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статьи 3 Федерального закона от24.09.2022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года.</a:t>
            </a:r>
          </a:p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0AC85C8-43C8-483F-9240-4F3ACC9E8D45}"/>
              </a:ext>
            </a:extLst>
          </p:cNvPr>
          <p:cNvGrpSpPr/>
          <p:nvPr/>
        </p:nvGrpSpPr>
        <p:grpSpPr>
          <a:xfrm>
            <a:off x="190501" y="4029885"/>
            <a:ext cx="4152900" cy="2028015"/>
            <a:chOff x="1458511" y="3534121"/>
            <a:chExt cx="4152900" cy="2477309"/>
          </a:xfrm>
          <a:solidFill>
            <a:srgbClr val="FFCCCC"/>
          </a:solidFill>
        </p:grpSpPr>
        <p:sp>
          <p:nvSpPr>
            <p:cNvPr id="9" name="Стрелка: пятиугольник 8">
              <a:extLst>
                <a:ext uri="{FF2B5EF4-FFF2-40B4-BE49-F238E27FC236}">
                  <a16:creationId xmlns:a16="http://schemas.microsoft.com/office/drawing/2014/main" id="{B1284D8F-5F58-4402-BFA9-08BAC987C6DC}"/>
                </a:ext>
              </a:extLst>
            </p:cNvPr>
            <p:cNvSpPr/>
            <p:nvPr/>
          </p:nvSpPr>
          <p:spPr>
            <a:xfrm>
              <a:off x="1458511" y="3534121"/>
              <a:ext cx="4152900" cy="24773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FB8353-8955-4E3C-962D-AE2817687725}"/>
                </a:ext>
              </a:extLst>
            </p:cNvPr>
            <p:cNvSpPr txBox="1"/>
            <p:nvPr/>
          </p:nvSpPr>
          <p:spPr>
            <a:xfrm>
              <a:off x="1551686" y="3690173"/>
              <a:ext cx="36290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Можно ли взять целиком ФОП? Каким образом должна быть построена ООП в случае применения ФОП или отдельных ее элементов?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40A0ED-1FA8-4379-A9FD-65A02F89E265}"/>
              </a:ext>
            </a:extLst>
          </p:cNvPr>
          <p:cNvSpPr txBox="1"/>
          <p:nvPr/>
        </p:nvSpPr>
        <p:spPr>
          <a:xfrm>
            <a:off x="4443412" y="3601324"/>
            <a:ext cx="7358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6.4 статьи 12 Федерального закона «Об образовании в Российской Федерации» от29.12.2012 г. № 273-ФЗ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деятельность, …… вправе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применение федерального учебного плана, и (или) федерального календарного учебного графика, и (или) не указанных в </a:t>
            </a:r>
            <a:r>
              <a:rPr lang="ru-RU" sz="1800" b="0" i="1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части 6.3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настоящей статьи федеральных рабочих программ учебных предметов, курсов, дисциплин (модулей). В этом случае соответствующая учебно-методическая документация не разрабатывается.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3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2C3B-BD8E-418D-9D6F-0A5DF77FFE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3" cy="825554"/>
          </a:xfrm>
          <a:prstGeom prst="rect">
            <a:avLst/>
          </a:prstGeom>
          <a:solidFill>
            <a:srgbClr val="CC00CC"/>
          </a:solidFill>
          <a:ln>
            <a:solidFill>
              <a:srgbClr val="8E87A3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rgbClr val="403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6F07C-6B4A-4358-80BB-8F6F7F5A913E}"/>
              </a:ext>
            </a:extLst>
          </p:cNvPr>
          <p:cNvSpPr txBox="1"/>
          <p:nvPr/>
        </p:nvSpPr>
        <p:spPr>
          <a:xfrm>
            <a:off x="877824" y="941832"/>
            <a:ext cx="11100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перечень учебников, допущенных к использованию при реализации имеющих государственную аккредитацию  образовательных программ начального общего, основного общего, среднего общего  образования организациями, осуществляющими образовательную деятельность  и установления предельного срока использования исключенных учебников,  </a:t>
            </a: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утвержденный приказом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21.09.2022 г. №  858</a:t>
            </a:r>
          </a:p>
          <a:p>
            <a:pPr algn="ctr"/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3FA87-C3EC-4AFE-B172-B27AF50A9C5B}"/>
              </a:ext>
            </a:extLst>
          </p:cNvPr>
          <p:cNvSpPr txBox="1"/>
          <p:nvPr/>
        </p:nvSpPr>
        <p:spPr>
          <a:xfrm>
            <a:off x="393192" y="2644170"/>
            <a:ext cx="1158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учебники из числа входящих в федеральный перечень, утвержденный приказом № 254 от 20.05.2020 г. используются до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25.09.2025 г.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BBC1B-457B-4A8A-A852-F2699B9C31AB}"/>
              </a:ext>
            </a:extLst>
          </p:cNvPr>
          <p:cNvSpPr txBox="1"/>
          <p:nvPr/>
        </p:nvSpPr>
        <p:spPr>
          <a:xfrm>
            <a:off x="393192" y="3584204"/>
            <a:ext cx="115854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effectLst/>
                <a:latin typeface="Times New Roman" panose="02020603050405020304" pitchFamily="18" charset="0"/>
              </a:rPr>
              <a:t>предельный срок использования учебников, содержавшихся в федеральном перечне учебников, утвержденном приказом № 254, и не включенных в федеральный перечень учебников, № 858, согласно приложению № 2 к приказу № 858 от 21.09.2022 г.; </a:t>
            </a:r>
            <a:endParaRPr lang="ru-RU" i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effectLst/>
                <a:latin typeface="Times New Roman" panose="02020603050405020304" pitchFamily="18" charset="0"/>
              </a:rPr>
              <a:t>предельный срок использования учебников, исключенных приказом Министерства просвещения Российской Федерации от 23 декабря 2020 г. № 766 «О внесении изменений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20 мая 2020 г. № 254» из федерального перечня учебников, утвержденного приказом № 254, согласно приложению № 3 к приказу № 858 от 21.09.2022 г.</a:t>
            </a:r>
          </a:p>
        </p:txBody>
      </p:sp>
      <p:pic>
        <p:nvPicPr>
          <p:cNvPr id="8" name="Рисунок 7" descr="☝️">
            <a:extLst>
              <a:ext uri="{FF2B5EF4-FFF2-40B4-BE49-F238E27FC236}">
                <a16:creationId xmlns:a16="http://schemas.microsoft.com/office/drawing/2014/main" id="{22025168-B166-4BF6-A0C5-3F9AD9E655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" y="3429000"/>
            <a:ext cx="612140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F9D561-EE19-46A8-981F-505F8FF82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791"/>
            <a:ext cx="1085088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04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Широкоэкранный</PresentationFormat>
  <Paragraphs>96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2021-09-07T09:18:23Z</dcterms:created>
  <dcterms:modified xsi:type="dcterms:W3CDTF">2023-05-29T03:30:00Z</dcterms:modified>
</cp:coreProperties>
</file>